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2"/>
  </p:notesMasterIdLst>
  <p:handoutMasterIdLst>
    <p:handoutMasterId r:id="rId13"/>
  </p:handoutMasterIdLst>
  <p:sldIdLst>
    <p:sldId id="256" r:id="rId2"/>
    <p:sldId id="320" r:id="rId3"/>
    <p:sldId id="324" r:id="rId4"/>
    <p:sldId id="347" r:id="rId5"/>
    <p:sldId id="276" r:id="rId6"/>
    <p:sldId id="332" r:id="rId7"/>
    <p:sldId id="345" r:id="rId8"/>
    <p:sldId id="346" r:id="rId9"/>
    <p:sldId id="348" r:id="rId10"/>
    <p:sldId id="349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6192"/>
    <a:srgbClr val="0C72AA"/>
    <a:srgbClr val="0987CD"/>
    <a:srgbClr val="027FD4"/>
    <a:srgbClr val="19A1FD"/>
    <a:srgbClr val="CC0066"/>
    <a:srgbClr val="FF0066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66" d="100"/>
          <a:sy n="66" d="100"/>
        </p:scale>
        <p:origin x="-552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77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FE8A099-DEAD-4870-BA35-8EA49A7DDDA2}" type="datetimeFigureOut">
              <a:rPr lang="en-US"/>
              <a:pPr>
                <a:defRPr/>
              </a:pPr>
              <a:t>3/27/2013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C89E95E-76CC-4BF7-B92F-10CBFD2C6B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62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B5F3385-AEF6-40CF-B110-274EEE5291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308 h 2182"/>
                <a:gd name="T4" fmla="*/ 6381 w 4897"/>
                <a:gd name="T5" fmla="*/ 1308 h 2182"/>
                <a:gd name="T6" fmla="*/ 6381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2537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538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C0EB8-E664-4B98-AD84-6499559455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D5CED8-F2BD-4747-A1EE-8098906561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50AE6-CD4B-4367-8063-FC00CE6236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B5CEE-25BA-4A42-9C96-0F26078708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838200" y="1905000"/>
            <a:ext cx="8007350" cy="4191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1BAEF-8982-4FED-B07A-21B38CBAB0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02F63F-0F9B-41C6-8519-E07B3593A2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E1806-70DB-42C6-B33C-ED5B9ECE5E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74B7B3-972C-4077-93A0-10B3CFD20B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697AF-AD47-46CC-8C3B-713E3BB6DF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57D00-5276-4428-B260-014EBC0D0E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C8E87-2EF1-443B-8257-BD0B883C1B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00DBF-5BC7-47FE-BCF9-9DDDE66B38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6F9AC-07FC-48E2-BAEC-CF0F790953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8D168-F6B8-4610-86B7-36C2385F8E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382 h 2182"/>
                <a:gd name="T4" fmla="*/ 6381 w 4897"/>
                <a:gd name="T5" fmla="*/ 382 h 2182"/>
                <a:gd name="T6" fmla="*/ 6381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357 h 2182"/>
                <a:gd name="T4" fmla="*/ 6381 w 4897"/>
                <a:gd name="T5" fmla="*/ 357 h 2182"/>
                <a:gd name="T6" fmla="*/ 6381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0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511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512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513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514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151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19E986EA-C1BB-4E2F-954B-EA3EB9269C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1518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519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84" r:id="rId1"/>
    <p:sldLayoutId id="2147484071" r:id="rId2"/>
    <p:sldLayoutId id="2147484072" r:id="rId3"/>
    <p:sldLayoutId id="2147484073" r:id="rId4"/>
    <p:sldLayoutId id="2147484074" r:id="rId5"/>
    <p:sldLayoutId id="2147484075" r:id="rId6"/>
    <p:sldLayoutId id="2147484076" r:id="rId7"/>
    <p:sldLayoutId id="2147484077" r:id="rId8"/>
    <p:sldLayoutId id="2147484078" r:id="rId9"/>
    <p:sldLayoutId id="2147484079" r:id="rId10"/>
    <p:sldLayoutId id="2147484080" r:id="rId11"/>
    <p:sldLayoutId id="2147484081" r:id="rId12"/>
    <p:sldLayoutId id="2147484082" r:id="rId13"/>
    <p:sldLayoutId id="2147484083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752600"/>
            <a:ext cx="7696200" cy="15240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/>
              <a:t>Agriculture in Southern California</a:t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3200" dirty="0" smtClean="0"/>
              <a:t>Eric Larson</a:t>
            </a:r>
            <a:br>
              <a:rPr lang="en-US" sz="3200" dirty="0" smtClean="0"/>
            </a:br>
            <a:r>
              <a:rPr lang="en-US" sz="3200" dirty="0" smtClean="0"/>
              <a:t>Executive Director</a:t>
            </a:r>
            <a:br>
              <a:rPr lang="en-US" sz="3200" dirty="0" smtClean="0"/>
            </a:br>
            <a:r>
              <a:rPr lang="en-US" sz="3200" dirty="0" smtClean="0"/>
              <a:t>San Diego County Farm Bureau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05000" y="4279900"/>
            <a:ext cx="6781800" cy="12827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en-US" sz="26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Dealing with regulatory burdens</a:t>
            </a:r>
          </a:p>
          <a:p>
            <a:pPr>
              <a:defRPr/>
            </a:pPr>
            <a:r>
              <a:rPr lang="en-US" dirty="0" smtClean="0"/>
              <a:t>Rising cost of production</a:t>
            </a:r>
          </a:p>
          <a:p>
            <a:pPr>
              <a:defRPr/>
            </a:pPr>
            <a:r>
              <a:rPr lang="en-US" dirty="0" smtClean="0"/>
              <a:t>Flat prices</a:t>
            </a:r>
          </a:p>
          <a:p>
            <a:pPr>
              <a:defRPr/>
            </a:pPr>
            <a:r>
              <a:rPr lang="en-US" dirty="0" smtClean="0"/>
              <a:t>Loss of farm chemicals</a:t>
            </a:r>
          </a:p>
          <a:p>
            <a:pPr>
              <a:defRPr/>
            </a:pPr>
            <a:r>
              <a:rPr lang="en-US" dirty="0" smtClean="0"/>
              <a:t>Labor shortage</a:t>
            </a:r>
          </a:p>
          <a:p>
            <a:pPr>
              <a:defRPr/>
            </a:pPr>
            <a:r>
              <a:rPr lang="en-US" dirty="0" smtClean="0"/>
              <a:t>Succession planning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What’s on Farmers’ Minds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County by County Value</a:t>
            </a:r>
          </a:p>
        </p:txBody>
      </p:sp>
      <p:sp>
        <p:nvSpPr>
          <p:cNvPr id="409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914400" y="1828800"/>
            <a:ext cx="77724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Imperial             $1,964,000,000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Ventura             $1,800,000,000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San Diego         $1,683,000,000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Riverside           $1,282,000,000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San Bernardino $   519,000,000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Los Angeles      $   173,000,000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Orange              $   145,000,000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Total 		     $7,566,000,000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04800"/>
            <a:ext cx="8385175" cy="1981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Leading Crops</a:t>
            </a:r>
          </a:p>
        </p:txBody>
      </p:sp>
      <p:sp>
        <p:nvSpPr>
          <p:cNvPr id="819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914400" y="1219200"/>
            <a:ext cx="76962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Nursery and flowers (San Diego)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Strawberries (Ventura)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Lettuce (Imperial)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Milk (San Bernardino)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Avocados (Ventura – San Diego)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Cattle (Imperial)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Lemons (Ventura)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Celery (Ventura)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Tomatoes (Ventura)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Grapes (Riverside)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Eggs (San Diego)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Farm Water Usage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South Coast Hydrologic Unit</a:t>
            </a:r>
          </a:p>
          <a:p>
            <a:pPr lvl="1">
              <a:defRPr/>
            </a:pPr>
            <a:r>
              <a:rPr lang="en-US" dirty="0" smtClean="0"/>
              <a:t>1.4 million acre fee</a:t>
            </a:r>
          </a:p>
          <a:p>
            <a:pPr lvl="1">
              <a:defRPr/>
            </a:pPr>
            <a:r>
              <a:rPr lang="en-US" dirty="0" smtClean="0"/>
              <a:t>$4538 crop revenue per applied acre foot*</a:t>
            </a:r>
          </a:p>
          <a:p>
            <a:pPr>
              <a:defRPr/>
            </a:pPr>
            <a:r>
              <a:rPr lang="en-US" dirty="0" smtClean="0"/>
              <a:t>Colorado Hydrologic Unit</a:t>
            </a:r>
          </a:p>
          <a:p>
            <a:pPr lvl="1">
              <a:defRPr/>
            </a:pPr>
            <a:r>
              <a:rPr lang="en-US" dirty="0" smtClean="0"/>
              <a:t>3.8 million acre feet</a:t>
            </a:r>
          </a:p>
          <a:p>
            <a:pPr lvl="1">
              <a:defRPr/>
            </a:pPr>
            <a:r>
              <a:rPr lang="en-US" dirty="0" smtClean="0"/>
              <a:t>$607 crop revenue per applied acre foot</a:t>
            </a:r>
          </a:p>
          <a:p>
            <a:pPr marL="457200" lvl="1" indent="0">
              <a:buFont typeface="Wingdings" pitchFamily="2" charset="2"/>
              <a:buNone/>
              <a:defRPr/>
            </a:pPr>
            <a:endParaRPr lang="en-US" dirty="0" smtClean="0"/>
          </a:p>
          <a:p>
            <a:pPr marL="457200" lvl="1" indent="0">
              <a:buFont typeface="Wingdings" pitchFamily="2" charset="2"/>
              <a:buNone/>
              <a:defRPr/>
            </a:pPr>
            <a:r>
              <a:rPr lang="en-US" dirty="0" smtClean="0"/>
              <a:t>*excluding nursery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What Farming Means to the Community</a:t>
            </a:r>
          </a:p>
        </p:txBody>
      </p:sp>
      <p:sp>
        <p:nvSpPr>
          <p:cNvPr id="69635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38200" y="2209800"/>
            <a:ext cx="3927475" cy="3810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sz="2400" smtClean="0"/>
          </a:p>
        </p:txBody>
      </p:sp>
      <p:sp>
        <p:nvSpPr>
          <p:cNvPr id="69636" name="Rectangle 4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800600" y="1905000"/>
            <a:ext cx="43434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Economic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Contribution to the economy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On farm + up and downstream jobs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Environmental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Air quality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Fire suppression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Open space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Wildlife corridors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Hedge against urbanization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Community Character</a:t>
            </a:r>
            <a:endParaRPr lang="en-US" sz="20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Local products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Ambiance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dirty="0" smtClean="0"/>
          </a:p>
        </p:txBody>
      </p:sp>
      <p:pic>
        <p:nvPicPr>
          <p:cNvPr id="7173" name="Picture 5" descr="IMG_26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209800"/>
            <a:ext cx="3581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Current Challenges</a:t>
            </a:r>
          </a:p>
        </p:txBody>
      </p:sp>
      <p:sp>
        <p:nvSpPr>
          <p:cNvPr id="16387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Immigration reform</a:t>
            </a:r>
          </a:p>
          <a:p>
            <a:pPr>
              <a:defRPr/>
            </a:pPr>
            <a:r>
              <a:rPr lang="en-US" dirty="0" smtClean="0"/>
              <a:t>Pest exclusion and eradication </a:t>
            </a:r>
          </a:p>
          <a:p>
            <a:pPr>
              <a:defRPr/>
            </a:pPr>
            <a:r>
              <a:rPr lang="en-US" dirty="0" smtClean="0"/>
              <a:t>Competition from imports</a:t>
            </a:r>
          </a:p>
          <a:p>
            <a:pPr>
              <a:defRPr/>
            </a:pPr>
            <a:r>
              <a:rPr lang="en-US" dirty="0" smtClean="0"/>
              <a:t>Runoff compliance (conditional waivers)</a:t>
            </a:r>
            <a:endParaRPr lang="en-US" dirty="0"/>
          </a:p>
          <a:p>
            <a:pPr>
              <a:defRPr/>
            </a:pPr>
            <a:r>
              <a:rPr lang="en-US" dirty="0"/>
              <a:t>I</a:t>
            </a:r>
            <a:r>
              <a:rPr lang="en-US" dirty="0" smtClean="0"/>
              <a:t>mpact on nursery from slow economy</a:t>
            </a:r>
          </a:p>
          <a:p>
            <a:pPr>
              <a:defRPr/>
            </a:pPr>
            <a:r>
              <a:rPr lang="en-US" dirty="0" smtClean="0"/>
              <a:t>Soil fumigants for strawberries</a:t>
            </a:r>
          </a:p>
          <a:p>
            <a:pPr>
              <a:defRPr/>
            </a:pPr>
            <a:r>
              <a:rPr lang="en-US" dirty="0" smtClean="0"/>
              <a:t>Average age of farmers nearly 60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9219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l="20834" t="38235" r="58974" b="25735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0243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l="55450" t="11765" r="9109" b="15018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Water Uncertainties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</a:t>
            </a:r>
            <a:r>
              <a:rPr lang="en-US" dirty="0" smtClean="0"/>
              <a:t>oor quality requires leaching</a:t>
            </a:r>
          </a:p>
          <a:p>
            <a:pPr>
              <a:defRPr/>
            </a:pPr>
            <a:r>
              <a:rPr lang="en-US" dirty="0" smtClean="0"/>
              <a:t>Supply reliability </a:t>
            </a:r>
          </a:p>
          <a:p>
            <a:pPr lvl="1">
              <a:defRPr/>
            </a:pPr>
            <a:r>
              <a:rPr lang="en-US" dirty="0" smtClean="0"/>
              <a:t>Nursery requires high investment</a:t>
            </a:r>
          </a:p>
          <a:p>
            <a:pPr lvl="1">
              <a:defRPr/>
            </a:pPr>
            <a:r>
              <a:rPr lang="en-US" dirty="0" smtClean="0"/>
              <a:t>Permanent crops take 5-10 years for peak production</a:t>
            </a:r>
          </a:p>
          <a:p>
            <a:pPr>
              <a:defRPr/>
            </a:pPr>
            <a:r>
              <a:rPr lang="en-US" dirty="0" smtClean="0"/>
              <a:t>Pricing</a:t>
            </a:r>
          </a:p>
          <a:p>
            <a:pPr lvl="1">
              <a:defRPr/>
            </a:pPr>
            <a:r>
              <a:rPr lang="en-US" dirty="0" smtClean="0"/>
              <a:t>10,000 acres of avocados abandoned in San Diego in five years</a:t>
            </a:r>
          </a:p>
          <a:p>
            <a:pPr lvl="1">
              <a:defRPr/>
            </a:pPr>
            <a:r>
              <a:rPr lang="en-US" dirty="0" smtClean="0"/>
              <a:t>Limited alternative crops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ass Layers">
  <a:themeElements>
    <a:clrScheme name="Glass Layers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Glass Layer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lass Layers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Layers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88A099B3AFB54D885BA7C54CA43035" ma:contentTypeVersion="3" ma:contentTypeDescription="Create a new document." ma:contentTypeScope="" ma:versionID="666d37cd8eae84888fbd416ba2e73418">
  <xsd:schema xmlns:xsd="http://www.w3.org/2001/XMLSchema" xmlns:xs="http://www.w3.org/2001/XMLSchema" xmlns:p="http://schemas.microsoft.com/office/2006/metadata/properties" xmlns:ns2="2d8c4b88-99e6-4e86-8d7d-c742e2d9b8d2" targetNamespace="http://schemas.microsoft.com/office/2006/metadata/properties" ma:root="true" ma:fieldsID="49d5abeb8e36dfe226415733ac78a5cd" ns2:_="">
    <xsd:import namespace="2d8c4b88-99e6-4e86-8d7d-c742e2d9b8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8c4b88-99e6-4e86-8d7d-c742e2d9b8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94CFD84-29FB-4838-AFFB-F18398B56F2D}"/>
</file>

<file path=customXml/itemProps2.xml><?xml version="1.0" encoding="utf-8"?>
<ds:datastoreItem xmlns:ds="http://schemas.openxmlformats.org/officeDocument/2006/customXml" ds:itemID="{9C1E1BA5-F074-4D74-9D63-C45BD238860E}"/>
</file>

<file path=customXml/itemProps3.xml><?xml version="1.0" encoding="utf-8"?>
<ds:datastoreItem xmlns:ds="http://schemas.openxmlformats.org/officeDocument/2006/customXml" ds:itemID="{1F0667CF-A16A-42FD-BB22-E637765972C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1353</TotalTime>
  <Words>251</Words>
  <Application>Microsoft Office PowerPoint</Application>
  <PresentationFormat>On-screen Show (4:3)</PresentationFormat>
  <Paragraphs>68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Wingdings</vt:lpstr>
      <vt:lpstr>Times New Roman</vt:lpstr>
      <vt:lpstr>Glass Layers</vt:lpstr>
      <vt:lpstr>Agriculture in Southern California  Eric Larson Executive Director San Diego County Farm Bureau </vt:lpstr>
      <vt:lpstr>County by County Value</vt:lpstr>
      <vt:lpstr>Leading Crops</vt:lpstr>
      <vt:lpstr>Farm Water Usage</vt:lpstr>
      <vt:lpstr>What Farming Means to the Community</vt:lpstr>
      <vt:lpstr>Current Challenges</vt:lpstr>
      <vt:lpstr>Slide 7</vt:lpstr>
      <vt:lpstr>Slide 8</vt:lpstr>
      <vt:lpstr>Water Uncertainties</vt:lpstr>
      <vt:lpstr>What’s on Farmers’ Minds</vt:lpstr>
    </vt:vector>
  </TitlesOfParts>
  <Company>SDFB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Agriculture in San Diego County</dc:title>
  <dc:creator>Eric</dc:creator>
  <cp:lastModifiedBy>u05193</cp:lastModifiedBy>
  <cp:revision>115</cp:revision>
  <cp:lastPrinted>1601-01-01T00:00:00Z</cp:lastPrinted>
  <dcterms:created xsi:type="dcterms:W3CDTF">2007-01-08T20:13:31Z</dcterms:created>
  <dcterms:modified xsi:type="dcterms:W3CDTF">2013-03-27T20:49:39Z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TC010900201033</vt:lpwstr>
  </property>
  <property fmtid="{D5CDD505-2E9C-101B-9397-08002B2CF9AE}" pid="3" name="ContentTypeId">
    <vt:lpwstr>0x010100AF88A099B3AFB54D885BA7C54CA43035</vt:lpwstr>
  </property>
</Properties>
</file>